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97" r:id="rId2"/>
  </p:sldMasterIdLst>
  <p:notesMasterIdLst>
    <p:notesMasterId r:id="rId31"/>
  </p:notesMasterIdLst>
  <p:sldIdLst>
    <p:sldId id="256" r:id="rId3"/>
    <p:sldId id="976" r:id="rId4"/>
    <p:sldId id="3034" r:id="rId5"/>
    <p:sldId id="2983" r:id="rId6"/>
    <p:sldId id="2960" r:id="rId7"/>
    <p:sldId id="3035" r:id="rId8"/>
    <p:sldId id="925" r:id="rId9"/>
    <p:sldId id="3012" r:id="rId10"/>
    <p:sldId id="2910" r:id="rId11"/>
    <p:sldId id="3013" r:id="rId12"/>
    <p:sldId id="3050" r:id="rId13"/>
    <p:sldId id="2948" r:id="rId14"/>
    <p:sldId id="2925" r:id="rId15"/>
    <p:sldId id="2912" r:id="rId16"/>
    <p:sldId id="2913" r:id="rId17"/>
    <p:sldId id="3032" r:id="rId18"/>
    <p:sldId id="3033" r:id="rId19"/>
    <p:sldId id="3024" r:id="rId20"/>
    <p:sldId id="2737" r:id="rId21"/>
    <p:sldId id="879" r:id="rId22"/>
    <p:sldId id="2958" r:id="rId23"/>
    <p:sldId id="2945" r:id="rId24"/>
    <p:sldId id="2946" r:id="rId25"/>
    <p:sldId id="2931" r:id="rId26"/>
    <p:sldId id="2935" r:id="rId27"/>
    <p:sldId id="2952" r:id="rId28"/>
    <p:sldId id="1070" r:id="rId29"/>
    <p:sldId id="105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</p14:sldIdLst>
        </p14:section>
        <p14:section name="Setting Context" id="{0ECCEF67-76F1-3841-A483-2AB9B0BB6278}">
          <p14:sldIdLst>
            <p14:sldId id="976"/>
            <p14:sldId id="3034"/>
            <p14:sldId id="2983"/>
            <p14:sldId id="2960"/>
            <p14:sldId id="3035"/>
          </p14:sldIdLst>
        </p14:section>
        <p14:section name="Goal: It is all in name space management (NsM)" id="{AC1DDEB5-434A-9946-8E04-9196DB0392ED}">
          <p14:sldIdLst>
            <p14:sldId id="925"/>
            <p14:sldId id="3012"/>
            <p14:sldId id="2910"/>
            <p14:sldId id="3013"/>
            <p14:sldId id="3050"/>
          </p14:sldIdLst>
        </p14:section>
        <p14:section name="Criteria: How to be sure that it is true?" id="{C192D0C4-A887-B343-AB3D-7601471A4357}">
          <p14:sldIdLst>
            <p14:sldId id="2948"/>
          </p14:sldIdLst>
        </p14:section>
        <p14:section name="Output: A generic format of Names (Computable Names)" id="{AE21F17E-472C-3B47-B65D-C1DA71B50E50}">
          <p14:sldIdLst>
            <p14:sldId id="2925"/>
          </p14:sldIdLst>
        </p14:section>
        <p14:section name="Process: the Operational Strategies" id="{44570EC8-1AFD-7844-ADEE-6037973E1F44}">
          <p14:sldIdLst>
            <p14:sldId id="2912"/>
            <p14:sldId id="2913"/>
            <p14:sldId id="3032"/>
            <p14:sldId id="3033"/>
            <p14:sldId id="3024"/>
            <p14:sldId id="2737"/>
            <p14:sldId id="879"/>
            <p14:sldId id="2958"/>
            <p14:sldId id="2945"/>
            <p14:sldId id="2946"/>
          </p14:sldIdLst>
        </p14:section>
        <p14:section name="Inputs: Known Methods and Tools" id="{6DC8336C-6B08-A140-B7B1-95CEF5B7EBF0}">
          <p14:sldIdLst>
            <p14:sldId id="2931"/>
            <p14:sldId id="2935"/>
            <p14:sldId id="2952"/>
            <p14:sldId id="1070"/>
          </p14:sldIdLst>
        </p14:section>
        <p14:section name="Boundary Conditions: What other things to think about?" id="{04012223-BCD6-D741-91E1-5C4BB5769C32}">
          <p14:sldIdLst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61"/>
    <p:restoredTop sz="89214"/>
  </p:normalViewPr>
  <p:slideViewPr>
    <p:cSldViewPr snapToGrid="0">
      <p:cViewPr varScale="1">
        <p:scale>
          <a:sx n="150" d="100"/>
          <a:sy n="150" d="100"/>
        </p:scale>
        <p:origin x="168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inkPad\Desktop\&#32043;&#33606;&#35895;&#23398;&#21592;&#25968;&#25454;&#20998;&#26512;&#34920;06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TW"/>
        </a:p>
      </c:txPr>
    </c:title>
    <c:autoTitleDeleted val="0"/>
    <c:plotArea>
      <c:layout>
        <c:manualLayout>
          <c:layoutTarget val="inner"/>
          <c:xMode val="edge"/>
          <c:yMode val="edge"/>
          <c:x val="0.33299528709376303"/>
          <c:y val="0.15336809465621101"/>
          <c:w val="0.36998883566400897"/>
          <c:h val="0.690110094766675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59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19645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864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  <p:extLst>
      <p:ext uri="{BB962C8B-B14F-4D97-AF65-F5344CB8AC3E}">
        <p14:creationId xmlns:p14="http://schemas.microsoft.com/office/powerpoint/2010/main" val="966209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55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580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38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677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18604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imgres?imgurl</a:t>
            </a:r>
            <a:r>
              <a:rPr lang="en-US" sz="1200" dirty="0"/>
              <a:t>=https%3A%2F%2Fmodeltfordfix.com%2Fwp-content%2Fuploads%2F2018%2F02%2F1910-model-10-uick-touring.jpg&amp;imgrefurl=https%3A%2F%2Fmodeltfordfix.com%2Fthe-competition-the-model-t-ford-in-the-marketplace-part-1%2F&amp;tbnid=_HHnH2q6ArJyZM&amp;vet=12ahUKEwj02MyOzevnAhVcgUsFHYqRCfAQMygaegQIARA8..i&amp;docid=oOY6Ah05bNLqDM&amp;w=700&amp;h=525&amp;q=General%20Motors%20competition%20to%20Model%20T&amp;ved=2ahUKEwj02MyOzevnAhVcgUsFHYqRCfAQMygaegQIARA8#h=525&amp;imgdii=dyFbBK_MkjEQ2M:&amp;vet=12ahUKEwj02MyOzevnAhVcgUsFHYqRCfAQMygaegQIARA8..i&amp;w=700</a:t>
            </a:r>
            <a:endParaRPr lang="en-CN" sz="120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5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5763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68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9645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950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732903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354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6700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56105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516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844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75481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000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69332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16589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19360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6741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41185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4770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63141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73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5643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719" r:id="rId9"/>
    <p:sldLayoutId id="214748372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183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hyperlink" Target="http://www.amazon.com/exec/obidos/ASIN/0306803208/braipick-2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33.jpeg"/><Relationship Id="rId4" Type="http://schemas.openxmlformats.org/officeDocument/2006/relationships/hyperlink" Target="https://www.britannica.com/biography/Dana-Scott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k-Ftn9ESoxM?t=40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youtu.be/Cj1OpiBRNs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dirty="0"/>
              <a:t>23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Arts, Skills and Human Talent</a:t>
            </a:r>
            <a:br>
              <a:rPr lang="en-US" sz="2400" dirty="0"/>
            </a:br>
            <a:r>
              <a:rPr lang="en-US" sz="2400" dirty="0"/>
              <a:t>Week 11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58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FDC22-9761-F447-8077-93E734C6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9" y="1047606"/>
            <a:ext cx="2525722" cy="3812411"/>
          </a:xfrm>
          <a:prstGeom prst="rect">
            <a:avLst/>
          </a:prstGeom>
        </p:spPr>
      </p:pic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Wiener’s Framing of Societal Values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1397-10F7-1648-B2EE-EEE1097E5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87" y="1017725"/>
            <a:ext cx="1188742" cy="1803847"/>
          </a:xfrm>
          <a:prstGeom prst="rect">
            <a:avLst/>
          </a:prstGeom>
        </p:spPr>
      </p:pic>
      <p:pic>
        <p:nvPicPr>
          <p:cNvPr id="9" name="Picture 3" descr="The Human Use of Human Beings: Cybernetics Pioneer Norbert Wiener on Communication, Control, and the Morality of Our Machines">
            <a:hlinkClick r:id="rId4"/>
            <a:extLst>
              <a:ext uri="{FF2B5EF4-FFF2-40B4-BE49-F238E27FC236}">
                <a16:creationId xmlns:a16="http://schemas.microsoft.com/office/drawing/2014/main" id="{6F9D15B8-7019-B94C-AD8B-A4329031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841" y="1017725"/>
            <a:ext cx="1131858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BDFF-8C24-4E47-A23E-F0F5572C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31" y="1017725"/>
            <a:ext cx="3006719" cy="38124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998C0-D349-FA45-B3BB-A443A7F51BBD}"/>
              </a:ext>
            </a:extLst>
          </p:cNvPr>
          <p:cNvSpPr/>
          <p:nvPr/>
        </p:nvSpPr>
        <p:spPr>
          <a:xfrm>
            <a:off x="3411416" y="2321170"/>
            <a:ext cx="2662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AE284-DFA6-5740-A465-0E9DC940E6B8}"/>
              </a:ext>
            </a:extLst>
          </p:cNvPr>
          <p:cNvSpPr/>
          <p:nvPr/>
        </p:nvSpPr>
        <p:spPr>
          <a:xfrm>
            <a:off x="2307771" y="285359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F86B1-48E4-D84C-858E-6E2377C9C004}"/>
              </a:ext>
            </a:extLst>
          </p:cNvPr>
          <p:cNvSpPr/>
          <p:nvPr/>
        </p:nvSpPr>
        <p:spPr>
          <a:xfrm>
            <a:off x="2760412" y="318686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2F515-ADF5-4247-932C-AA96E9DD9185}"/>
              </a:ext>
            </a:extLst>
          </p:cNvPr>
          <p:cNvSpPr/>
          <p:nvPr/>
        </p:nvSpPr>
        <p:spPr>
          <a:xfrm>
            <a:off x="2760412" y="3531449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CA190D-2CA5-2647-A2D2-1034B4ABFC13}"/>
              </a:ext>
            </a:extLst>
          </p:cNvPr>
          <p:cNvSpPr/>
          <p:nvPr/>
        </p:nvSpPr>
        <p:spPr>
          <a:xfrm>
            <a:off x="2958868" y="4377185"/>
            <a:ext cx="799216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21435E-09A8-8B4B-8823-A820AE81146C}"/>
              </a:ext>
            </a:extLst>
          </p:cNvPr>
          <p:cNvSpPr/>
          <p:nvPr/>
        </p:nvSpPr>
        <p:spPr>
          <a:xfrm>
            <a:off x="2974884" y="4566420"/>
            <a:ext cx="799216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9BD162-847D-C449-B70F-1A35C8198AB4}"/>
              </a:ext>
            </a:extLst>
          </p:cNvPr>
          <p:cNvSpPr/>
          <p:nvPr/>
        </p:nvSpPr>
        <p:spPr>
          <a:xfrm>
            <a:off x="4878475" y="4443901"/>
            <a:ext cx="62213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1F4FB-1F94-8F44-BE76-CD91DF9389CE}"/>
              </a:ext>
            </a:extLst>
          </p:cNvPr>
          <p:cNvSpPr/>
          <p:nvPr/>
        </p:nvSpPr>
        <p:spPr>
          <a:xfrm>
            <a:off x="5500607" y="2222953"/>
            <a:ext cx="48821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0451A-D2E4-204D-92DD-6C664265318E}"/>
              </a:ext>
            </a:extLst>
          </p:cNvPr>
          <p:cNvSpPr/>
          <p:nvPr/>
        </p:nvSpPr>
        <p:spPr>
          <a:xfrm>
            <a:off x="5184518" y="2821572"/>
            <a:ext cx="53299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17E013-781B-5447-990F-E4386672FC51}"/>
              </a:ext>
            </a:extLst>
          </p:cNvPr>
          <p:cNvSpPr/>
          <p:nvPr/>
        </p:nvSpPr>
        <p:spPr>
          <a:xfrm>
            <a:off x="4916786" y="2972857"/>
            <a:ext cx="138302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557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1D92-A55C-4642-9D74-A49A62D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02" y="505009"/>
            <a:ext cx="3487246" cy="4133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731A8-4E63-9E4B-84CA-C9DB7CA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57" y="409391"/>
            <a:ext cx="245684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7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584" y="963823"/>
            <a:ext cx="6472833" cy="417967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417" y="875875"/>
            <a:ext cx="1048716" cy="1485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7624888" y="2571750"/>
            <a:ext cx="14157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050" dirty="0"/>
              <a:t>The International</a:t>
            </a:r>
          </a:p>
          <a:p>
            <a:pPr algn="ctr"/>
            <a:r>
              <a:rPr lang="en-CN" sz="1050" dirty="0"/>
              <a:t>Integrated Reporting</a:t>
            </a:r>
          </a:p>
          <a:p>
            <a:pPr algn="ctr"/>
            <a:r>
              <a:rPr lang="en-CN" sz="1050" dirty="0"/>
              <a:t>Framework</a:t>
            </a:r>
          </a:p>
          <a:p>
            <a:pPr algn="ctr"/>
            <a:endParaRPr lang="en-CN" sz="1050" dirty="0"/>
          </a:p>
          <a:p>
            <a:pPr algn="ctr"/>
            <a:r>
              <a:rPr lang="en-CN" sz="105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Thomas S. Kuhn: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 of Scientific Revolution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9361-5DD5-AA41-9B7A-7A56AD9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40" y="1379007"/>
            <a:ext cx="2408766" cy="318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1761978" y="4577677"/>
            <a:ext cx="3978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Thomas Samuel Kuhn</a:t>
            </a:r>
            <a:r>
              <a:rPr lang="en-US" sz="1050" dirty="0"/>
              <a:t> (</a:t>
            </a:r>
            <a:r>
              <a:rPr lang="en-US" sz="1050" dirty="0">
                <a:hlinkClick r:id="rId3"/>
              </a:rPr>
              <a:t>/ˈkuːn/; July 18, 1922 – June 17, 1996)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F785-A764-F644-BA83-74C7E3269EC8}"/>
              </a:ext>
            </a:extLst>
          </p:cNvPr>
          <p:cNvSpPr txBox="1"/>
          <p:nvPr/>
        </p:nvSpPr>
        <p:spPr>
          <a:xfrm>
            <a:off x="2514520" y="4854676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Thomas_Kuhn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7F2B4-886C-7743-BF5A-96FA80AE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96" y="1375716"/>
            <a:ext cx="2096448" cy="31627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58EAC6-482F-BF4E-8EE2-8CB85DCE2E24}"/>
              </a:ext>
            </a:extLst>
          </p:cNvPr>
          <p:cNvSpPr/>
          <p:nvPr/>
        </p:nvSpPr>
        <p:spPr>
          <a:xfrm>
            <a:off x="2558265" y="1780382"/>
            <a:ext cx="907475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18D7D9-6EB6-E943-B1F0-B74C891F235E}"/>
              </a:ext>
            </a:extLst>
          </p:cNvPr>
          <p:cNvSpPr/>
          <p:nvPr/>
        </p:nvSpPr>
        <p:spPr>
          <a:xfrm>
            <a:off x="3710962" y="2752055"/>
            <a:ext cx="460094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29492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Kuhn Cycle as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9E462-B854-3840-9D61-CC9F2B8D2026}"/>
              </a:ext>
            </a:extLst>
          </p:cNvPr>
          <p:cNvSpPr txBox="1"/>
          <p:nvPr/>
        </p:nvSpPr>
        <p:spPr>
          <a:xfrm>
            <a:off x="3665150" y="4729055"/>
            <a:ext cx="44037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www.thwink.org</a:t>
            </a:r>
            <a:r>
              <a:rPr lang="en-US" sz="1050" dirty="0"/>
              <a:t>/sustain/glossary/</a:t>
            </a:r>
            <a:r>
              <a:rPr lang="en-US" sz="1050" dirty="0" err="1"/>
              <a:t>KuhnCycle.htm</a:t>
            </a:r>
            <a:endParaRPr lang="en-CN" sz="1050" dirty="0"/>
          </a:p>
        </p:txBody>
      </p:sp>
      <p:pic>
        <p:nvPicPr>
          <p:cNvPr id="1026" name="Picture 2" descr="Kuhn Cycle, model crisis step">
            <a:extLst>
              <a:ext uri="{FF2B5EF4-FFF2-40B4-BE49-F238E27FC236}">
                <a16:creationId xmlns:a16="http://schemas.microsoft.com/office/drawing/2014/main" id="{E62CE288-7ED5-D841-9175-AC46667C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942" y="1271608"/>
            <a:ext cx="2775858" cy="31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21A73E-C3FB-734B-8F6D-B658802855A7}"/>
              </a:ext>
            </a:extLst>
          </p:cNvPr>
          <p:cNvGraphicFramePr>
            <a:graphicFrameLocks noGrp="1"/>
          </p:cNvGraphicFramePr>
          <p:nvPr/>
        </p:nvGraphicFramePr>
        <p:xfrm>
          <a:off x="3013529" y="1063228"/>
          <a:ext cx="2660650" cy="326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325">
                  <a:extLst>
                    <a:ext uri="{9D8B030D-6E8A-4147-A177-3AD203B41FA5}">
                      <a16:colId xmlns:a16="http://schemas.microsoft.com/office/drawing/2014/main" val="1504317616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25849000"/>
                    </a:ext>
                  </a:extLst>
                </a:gridCol>
              </a:tblGrid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Life Cycle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Kuhn Cycle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9791279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Artifacts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Pre-Science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7488457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Normal 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830166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Varying Modifications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Drift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0588774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Crisis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Crisis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59301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Developed and Released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Revolutioon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4844728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Adopted as the 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Paradigm Change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84175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7AC9ED-A1E5-C146-BC6D-34B0BA1F7734}"/>
              </a:ext>
            </a:extLst>
          </p:cNvPr>
          <p:cNvSpPr txBox="1"/>
          <p:nvPr/>
        </p:nvSpPr>
        <p:spPr>
          <a:xfrm>
            <a:off x="440469" y="1825260"/>
            <a:ext cx="281359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https://</a:t>
            </a:r>
            <a:r>
              <a:rPr lang="en-US" sz="788" dirty="0" err="1"/>
              <a:t>www.quora.com</a:t>
            </a:r>
            <a:r>
              <a:rPr lang="en-US" sz="788" dirty="0"/>
              <a:t>/What-was-the-first-car-in-the-world</a:t>
            </a:r>
            <a:endParaRPr lang="en-CN" sz="78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D60F6-CA82-D946-AF20-52477E9687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118" y="1063229"/>
            <a:ext cx="984110" cy="76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9D5AF-F31B-9449-BA8D-AFF418C069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56" y="2045933"/>
            <a:ext cx="1150246" cy="89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7D946-6656-D84A-88C2-1F6A127750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961" y="2219899"/>
            <a:ext cx="1377109" cy="15967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9DFA1-8547-6345-A732-863FA6D69D48}"/>
              </a:ext>
            </a:extLst>
          </p:cNvPr>
          <p:cNvSpPr txBox="1"/>
          <p:nvPr/>
        </p:nvSpPr>
        <p:spPr>
          <a:xfrm>
            <a:off x="1613969" y="2336702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900" dirty="0">
                <a:solidFill>
                  <a:schemeClr val="bg1"/>
                </a:solidFill>
              </a:rPr>
              <a:t>1908 BuickModel</a:t>
            </a:r>
            <a:r>
              <a:rPr lang="en-US" altLang="zh-CN" sz="900" dirty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zh-CN" altLang="en-US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>
                <a:solidFill>
                  <a:schemeClr val="bg1"/>
                </a:solidFill>
              </a:rPr>
              <a:t>Convertible</a:t>
            </a:r>
            <a:endParaRPr lang="en-CN" sz="9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AA161-921F-284C-B690-EEF82956E6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94" y="3471439"/>
            <a:ext cx="1628165" cy="9983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BEA30-3E3E-2A40-86CE-C7A5A26C119A}"/>
              </a:ext>
            </a:extLst>
          </p:cNvPr>
          <p:cNvSpPr txBox="1"/>
          <p:nvPr/>
        </p:nvSpPr>
        <p:spPr>
          <a:xfrm>
            <a:off x="834345" y="3658985"/>
            <a:ext cx="80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1917–23 Ford Model T Center Door Sedan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8B04B3-69E5-FA46-8B8A-02E4B35DD6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097" y="4010907"/>
            <a:ext cx="1395973" cy="838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5E8C8-8F97-CC44-8657-7564E5B21057}"/>
              </a:ext>
            </a:extLst>
          </p:cNvPr>
          <p:cNvSpPr txBox="1"/>
          <p:nvPr/>
        </p:nvSpPr>
        <p:spPr>
          <a:xfrm>
            <a:off x="1822588" y="4277671"/>
            <a:ext cx="8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</a:rPr>
              <a:t>1929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Alfa Romeo 6C</a:t>
            </a:r>
            <a:endParaRPr 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0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8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2142" y="1519311"/>
            <a:ext cx="6286500" cy="277836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Lists</a:t>
            </a:r>
            <a:r>
              <a:rPr lang="zh-CN" altLang="en-US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Tables, Lattices, </a:t>
            </a:r>
            <a:r>
              <a:rPr lang="en-US" altLang="zh-CN" sz="4050" spc="225">
                <a:latin typeface="华文新魏" panose="02010800040101010101" pitchFamily="2" charset="-122"/>
                <a:ea typeface="华文新魏" panose="02010800040101010101" pitchFamily="2" charset="-122"/>
              </a:rPr>
              <a:t>and Trees</a:t>
            </a:r>
            <a:endParaRPr lang="en-US" altLang="zh-CN" sz="405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27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May 12th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27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E5345-A301-524B-8AF8-479A82BBDA62}"/>
              </a:ext>
            </a:extLst>
          </p:cNvPr>
          <p:cNvSpPr txBox="1"/>
          <p:nvPr/>
        </p:nvSpPr>
        <p:spPr>
          <a:xfrm>
            <a:off x="2315229" y="719666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cover slide</a:t>
            </a:r>
          </a:p>
          <a:p>
            <a:pPr algn="ctr"/>
            <a:r>
              <a:rPr lang="en-TW" dirty="0"/>
              <a:t>For the couse on Global Innovation Strategy 2020 Spring</a:t>
            </a:r>
          </a:p>
        </p:txBody>
      </p:sp>
    </p:spTree>
    <p:extLst>
      <p:ext uri="{BB962C8B-B14F-4D97-AF65-F5344CB8AC3E}">
        <p14:creationId xmlns:p14="http://schemas.microsoft.com/office/powerpoint/2010/main" val="2293904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7C6E4-E628-214A-8467-A2907FB0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89" y="764147"/>
            <a:ext cx="6126257" cy="4272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Scale Free, Boundaryless Cyberspace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191816-D9BA-474A-B988-0530F5040DEE}"/>
              </a:ext>
            </a:extLst>
          </p:cNvPr>
          <p:cNvGraphicFramePr/>
          <p:nvPr/>
        </p:nvGraphicFramePr>
        <p:xfrm>
          <a:off x="281941" y="1800622"/>
          <a:ext cx="3009424" cy="193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DD6CD03-9744-B344-9677-531C9CBC5D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" y="1575964"/>
            <a:ext cx="1318853" cy="1935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C2A6C-D210-3944-977D-825775A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87" y="3133396"/>
            <a:ext cx="2552832" cy="20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73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2016 Video on the “Future”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27C360-908A-2941-AEB4-C3FDF10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5" y="724519"/>
            <a:ext cx="6752492" cy="42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931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2528-64C9-9B48-A6E5-2EFEEA4F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Multi-Lateral in Multi-Scale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15FE-D281-AD48-9232-CCEBAB4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72" y="1152244"/>
            <a:ext cx="5078657" cy="3991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A08F-26B2-A046-BF4F-2EA304A86A22}"/>
              </a:ext>
            </a:extLst>
          </p:cNvPr>
          <p:cNvSpPr txBox="1"/>
          <p:nvPr/>
        </p:nvSpPr>
        <p:spPr>
          <a:xfrm>
            <a:off x="808894" y="4937522"/>
            <a:ext cx="774603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TRADING UP: ECONOMIC PERSPECTIVES ON DEVELOPMNET ISSUES IN THE MULTILATERAL TRADING SYSTEM – ISBN-92-64-02559-6 © OECD 2006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276C-C896-2E4E-A6EA-1D7DEE0E7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1" y="781628"/>
            <a:ext cx="2084194" cy="40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AFF-03DA-E349-9BC3-BAFD8FC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Environmental Policy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7C2-4B39-2641-8605-79FE2811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0341" y="-429384"/>
            <a:ext cx="4123319" cy="6792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37AD-588C-0644-94D9-66A04C238F57}"/>
              </a:ext>
            </a:extLst>
          </p:cNvPr>
          <p:cNvSpPr txBox="1"/>
          <p:nvPr/>
        </p:nvSpPr>
        <p:spPr>
          <a:xfrm>
            <a:off x="747542" y="4810564"/>
            <a:ext cx="7257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Interlinkages and the effectiveness of multilateral environmental agreements, by W. </a:t>
            </a:r>
            <a:r>
              <a:rPr lang="en-US" sz="1200" dirty="0" err="1"/>
              <a:t>Bradnee</a:t>
            </a:r>
            <a:r>
              <a:rPr lang="en-US" sz="1200" dirty="0"/>
              <a:t> Chambers </a:t>
            </a:r>
          </a:p>
        </p:txBody>
      </p:sp>
    </p:spTree>
    <p:extLst>
      <p:ext uri="{BB962C8B-B14F-4D97-AF65-F5344CB8AC3E}">
        <p14:creationId xmlns:p14="http://schemas.microsoft.com/office/powerpoint/2010/main" val="2669000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"Who's Your City?" | Talks at Google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3290881" y="4660523"/>
            <a:ext cx="1983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/Cj1OpiBRNsg</a:t>
            </a:r>
            <a:endParaRPr lang="en-CN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B2FA20B-5889-AB42-8955-04296651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89" y="1063228"/>
            <a:ext cx="4814858" cy="35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46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Who's Your City? The most important decision of your life.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C9470-93DB-814E-994E-0E44F267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77" y="1267546"/>
            <a:ext cx="2428613" cy="370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FABF-DB20-5F4D-9312-1DE13836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421" y="1171937"/>
            <a:ext cx="1625366" cy="362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BFB8-20A6-E543-8672-CEB7EEA9E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65" y="1519177"/>
            <a:ext cx="2709160" cy="26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8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063228"/>
            <a:ext cx="8566484" cy="152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9088"/>
            <a:ext cx="6898019" cy="223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1" y="2698660"/>
            <a:ext cx="2885573" cy="5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9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Conclusion/Summary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Value judgements in terms of Arts, Skills, Talents are subjective:</a:t>
            </a:r>
          </a:p>
          <a:p>
            <a:pPr lvl="1"/>
            <a:r>
              <a:rPr lang="en-US" dirty="0"/>
              <a:t>The subjectivity is bounded in the choice of Languages</a:t>
            </a:r>
          </a:p>
          <a:p>
            <a:pPr lvl="1"/>
            <a:r>
              <a:rPr lang="en-US" dirty="0"/>
              <a:t>Linguistic models exists in many forms, clothing, architecture, choice of residence…</a:t>
            </a:r>
          </a:p>
          <a:p>
            <a:pPr lvl="1"/>
            <a:r>
              <a:rPr lang="en-US" dirty="0"/>
              <a:t>They can be studied and penetrated through Data Science</a:t>
            </a:r>
          </a:p>
          <a:p>
            <a:pPr lvl="1"/>
            <a:endParaRPr lang="en-US" dirty="0"/>
          </a:p>
          <a:p>
            <a:r>
              <a:rPr lang="en-US" dirty="0"/>
              <a:t>Data Science cannot be separated from Computation:</a:t>
            </a:r>
          </a:p>
          <a:p>
            <a:pPr lvl="1"/>
            <a:r>
              <a:rPr lang="en-US" dirty="0"/>
              <a:t>Data Structures are always taught with Algorithms that manipulate them.</a:t>
            </a:r>
          </a:p>
          <a:p>
            <a:pPr lvl="1"/>
            <a:r>
              <a:rPr lang="en-US" dirty="0"/>
              <a:t>A unifying view of </a:t>
            </a:r>
            <a:r>
              <a:rPr lang="en-US" dirty="0" err="1"/>
              <a:t>data+algorithm</a:t>
            </a:r>
            <a:r>
              <a:rPr lang="en-US" dirty="0"/>
              <a:t> was already known by Leibniz and Norbert Wiener…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7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Arts, skills and talents as a framework of value judgements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Presenting linguistic evidence/habits of value judgement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Monad and Meta Type Theories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Language models as data models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Varying linguistic models for different scales of applications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880159"/>
            <a:ext cx="3996189" cy="410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We talked about AI and Cybernetics and how they </a:t>
            </a:r>
            <a:r>
              <a:rPr lang="en-US" altLang="zh-CN" sz="1600" dirty="0">
                <a:solidFill>
                  <a:schemeClr val="tx1"/>
                </a:solidFill>
              </a:rPr>
              <a:t>have transformed cognitive foundations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Show how Big Data </a:t>
            </a:r>
            <a:r>
              <a:rPr lang="en-US" sz="1600" b="1" i="1" dirty="0">
                <a:solidFill>
                  <a:schemeClr val="tx1"/>
                </a:solidFill>
              </a:rPr>
              <a:t>re-defines</a:t>
            </a:r>
            <a:r>
              <a:rPr lang="en-US" sz="1600" dirty="0">
                <a:solidFill>
                  <a:schemeClr val="tx1"/>
                </a:solidFill>
              </a:rPr>
              <a:t> arts, skills and the novelty of human talent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Languages as Lenses/Filters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there a unifying metric for artistic value and novelty?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“why” of a unifying metric?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audience agrees with the fact that data/algorithms drive modern human activities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59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1008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368993" y="2937230"/>
            <a:ext cx="23246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/7Cgpfw4z8cw?t=48</a:t>
            </a:r>
            <a:endParaRPr lang="en-TW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063229"/>
            <a:ext cx="2884445" cy="1785503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7385539" y="2143299"/>
            <a:ext cx="1679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>
                <a:hlinkClick r:id="rId4"/>
              </a:rPr>
              <a:t>Also see: Are you smarter than a Chimp?</a:t>
            </a:r>
            <a:endParaRPr lang="en-TW" sz="1050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823" y="1844661"/>
            <a:ext cx="4460217" cy="2739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2809809" y="4660523"/>
            <a:ext cx="34115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hlinkClick r:id="rId5"/>
              </a:rPr>
              <a:t>Language Design - Noam Chomsky / Serious Science</a:t>
            </a:r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109472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941" y="1032234"/>
            <a:ext cx="4714117" cy="38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25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i="1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”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The Cognitive Ladder in the Age of Data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D6E6-112E-1D4B-8D1A-CD12E430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69" y="1063229"/>
            <a:ext cx="2771775" cy="370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F0FBB-72D1-0745-83A9-605E3D0D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10" y="1063229"/>
            <a:ext cx="2771775" cy="370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52131-E045-F141-A759-523799329D8F}"/>
              </a:ext>
            </a:extLst>
          </p:cNvPr>
          <p:cNvSpPr txBox="1"/>
          <p:nvPr/>
        </p:nvSpPr>
        <p:spPr>
          <a:xfrm>
            <a:off x="777534" y="4799022"/>
            <a:ext cx="66255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www.quantamagazine.org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/to-build-truly-intelligent-machines-teach-them-cause-and-effect-20180515/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2D579-1C8F-AD4C-9035-6CB8E25298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94" y="1920479"/>
            <a:ext cx="1905497" cy="23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D825B-47A4-4C41-83E7-B775AC204A67}"/>
              </a:ext>
            </a:extLst>
          </p:cNvPr>
          <p:cNvSpPr txBox="1"/>
          <p:nvPr/>
        </p:nvSpPr>
        <p:spPr>
          <a:xfrm>
            <a:off x="7940744" y="3816626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7F4BC-73CB-AE49-840D-FF4F210D2BA9}"/>
              </a:ext>
            </a:extLst>
          </p:cNvPr>
          <p:cNvSpPr txBox="1"/>
          <p:nvPr/>
        </p:nvSpPr>
        <p:spPr>
          <a:xfrm>
            <a:off x="7881399" y="1670283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E9A03-B38E-DA41-84A9-1B042C9FA414}"/>
              </a:ext>
            </a:extLst>
          </p:cNvPr>
          <p:cNvSpPr txBox="1"/>
          <p:nvPr/>
        </p:nvSpPr>
        <p:spPr>
          <a:xfrm>
            <a:off x="7881399" y="2795409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3011263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5211</TotalTime>
  <Words>1108</Words>
  <Application>Microsoft Macintosh PowerPoint</Application>
  <PresentationFormat>On-screen Show (16:9)</PresentationFormat>
  <Paragraphs>161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Exo 2</vt:lpstr>
      <vt:lpstr>微软雅黑</vt:lpstr>
      <vt:lpstr>Roboto Condensed Light</vt:lpstr>
      <vt:lpstr>华文新魏</vt:lpstr>
      <vt:lpstr>华文新魏</vt:lpstr>
      <vt:lpstr>Weibei SC</vt:lpstr>
      <vt:lpstr>Arial</vt:lpstr>
      <vt:lpstr>Cambria Math</vt:lpstr>
      <vt:lpstr>Helvetica</vt:lpstr>
      <vt:lpstr>Simple Light</vt:lpstr>
      <vt:lpstr>Tech Newsletter by Slidesgo</vt:lpstr>
      <vt:lpstr>超越学科界限的认知基础 Transdisciplinary Cognitive Foundation  Arts, Skills and Human Talent Week 11</vt:lpstr>
      <vt:lpstr>PowerPoint Presentation</vt:lpstr>
      <vt:lpstr>PowerPoint Presentation</vt:lpstr>
      <vt:lpstr>Language choices influence your Cognitive Foundation</vt:lpstr>
      <vt:lpstr>Chomsky’s Universal Grammar</vt:lpstr>
      <vt:lpstr>Aesthetics and Value amplified by Big Data</vt:lpstr>
      <vt:lpstr>DevOps Goals for Governance</vt:lpstr>
      <vt:lpstr>“The” Book of Why</vt:lpstr>
      <vt:lpstr>The Cognitive Ladder in the Age of Data</vt:lpstr>
      <vt:lpstr>What, How and Why</vt:lpstr>
      <vt:lpstr>Wiener’s Framing of Societal Values</vt:lpstr>
      <vt:lpstr>PowerPoint Presentation</vt:lpstr>
      <vt:lpstr>Accountants’ Value Proposition</vt:lpstr>
      <vt:lpstr>Thomas S. Kuhn: The Structure of Scientific Revolutions</vt:lpstr>
      <vt:lpstr>Kuhn Cycle as the Structure</vt:lpstr>
      <vt:lpstr>Definitional Suggestion for Computing Science</vt:lpstr>
      <vt:lpstr>All meaningful expressions can be modeled as Pω</vt:lpstr>
      <vt:lpstr>The man who redefined Equal in Math! </vt:lpstr>
      <vt:lpstr>PowerPoint Presentation</vt:lpstr>
      <vt:lpstr>A Scale Free, Boundaryless Cyberspace</vt:lpstr>
      <vt:lpstr>A 2016 Video on the “Future”</vt:lpstr>
      <vt:lpstr>Multi-Lateral in Multi-Scale Context</vt:lpstr>
      <vt:lpstr>Environmental Policy Governance</vt:lpstr>
      <vt:lpstr>"Who's Your City?" | Talks at Google</vt:lpstr>
      <vt:lpstr> Who's Your City? The most important decision of your life.</vt:lpstr>
      <vt:lpstr>Lambda and Pi-Calculus</vt:lpstr>
      <vt:lpstr>How mathematicians and musicians talks about Music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979</cp:revision>
  <dcterms:modified xsi:type="dcterms:W3CDTF">2020-11-23T07:34:13Z</dcterms:modified>
</cp:coreProperties>
</file>